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2" r:id="rId4"/>
  </p:sldMasterIdLst>
  <p:notesMasterIdLst>
    <p:notesMasterId r:id="rId21"/>
  </p:notesMasterIdLst>
  <p:handoutMasterIdLst>
    <p:handoutMasterId r:id="rId22"/>
  </p:handoutMasterIdLst>
  <p:sldIdLst>
    <p:sldId id="256" r:id="rId5"/>
    <p:sldId id="318" r:id="rId6"/>
    <p:sldId id="337" r:id="rId7"/>
    <p:sldId id="330" r:id="rId8"/>
    <p:sldId id="328" r:id="rId9"/>
    <p:sldId id="331" r:id="rId10"/>
    <p:sldId id="329" r:id="rId11"/>
    <p:sldId id="338" r:id="rId12"/>
    <p:sldId id="335" r:id="rId13"/>
    <p:sldId id="327" r:id="rId14"/>
    <p:sldId id="332" r:id="rId15"/>
    <p:sldId id="306" r:id="rId16"/>
    <p:sldId id="311" r:id="rId17"/>
    <p:sldId id="310" r:id="rId18"/>
    <p:sldId id="314" r:id="rId19"/>
    <p:sldId id="32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99"/>
    <a:srgbClr val="FFFFFF"/>
    <a:srgbClr val="FAE652"/>
    <a:srgbClr val="E8E8F6"/>
    <a:srgbClr val="CCFF66"/>
    <a:srgbClr val="008000"/>
    <a:srgbClr val="CC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86477" autoAdjust="0"/>
  </p:normalViewPr>
  <p:slideViewPr>
    <p:cSldViewPr snapToGrid="0">
      <p:cViewPr>
        <p:scale>
          <a:sx n="68" d="100"/>
          <a:sy n="68" d="100"/>
        </p:scale>
        <p:origin x="-1212" y="-54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264" y="236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79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5CA59D-16C5-47E4-B209-62AB58ED0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1BD3F16-D29A-46EA-AB50-FC1C039EEAAA}" type="datetimeFigureOut">
              <a:rPr lang="en-US"/>
              <a:pPr>
                <a:defRPr/>
              </a:pPr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68DF5A1-3097-4112-B731-52FF19109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3FE77A-84B1-450D-8E21-905245228F6A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DF5A1-3097-4112-B731-52FF191099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8DF5A1-3097-4112-B731-52FF1910990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poi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228600" y="1524000"/>
            <a:ext cx="7239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H="1">
            <a:off x="609600" y="1447800"/>
            <a:ext cx="6249988" cy="0"/>
          </a:xfrm>
          <a:prstGeom prst="line">
            <a:avLst/>
          </a:prstGeom>
          <a:noFill/>
          <a:ln w="25400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533400" y="9144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2133600"/>
            <a:ext cx="6553200" cy="4191000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2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8626475" y="517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6324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26480" y="4495800"/>
            <a:ext cx="30175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533400" y="2209800"/>
            <a:ext cx="6553200" cy="76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533400" y="2743200"/>
            <a:ext cx="6553200" cy="533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49" name="Text Placeholder 33"/>
          <p:cNvSpPr>
            <a:spLocks noGrp="1"/>
          </p:cNvSpPr>
          <p:nvPr>
            <p:ph type="body" sz="quarter" idx="20"/>
          </p:nvPr>
        </p:nvSpPr>
        <p:spPr>
          <a:xfrm>
            <a:off x="533400" y="381000"/>
            <a:ext cx="990600" cy="457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="0" i="0">
                <a:solidFill>
                  <a:schemeClr val="bg1">
                    <a:lumMod val="75000"/>
                  </a:schemeClr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1295400" y="3048000"/>
            <a:ext cx="6553200" cy="52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3566160"/>
            <a:ext cx="5303520" cy="329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394960" y="3566160"/>
            <a:ext cx="3749040" cy="329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8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389120"/>
            <a:ext cx="457200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63440" y="4389120"/>
            <a:ext cx="4480560" cy="2468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1800" b="0" i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90600" y="533400"/>
            <a:ext cx="7013448" cy="5779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2971800"/>
            <a:ext cx="91440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212333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 userDrawn="1"/>
        </p:nvSpPr>
        <p:spPr bwMode="auto">
          <a:xfrm>
            <a:off x="304800" y="1524000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3200400"/>
            <a:ext cx="470916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800600" y="3200400"/>
            <a:ext cx="43434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174233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32610" y="0"/>
            <a:ext cx="45262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/>
          <a:lstStyle>
            <a:lvl1pPr marL="0" indent="0">
              <a:buNone/>
              <a:defRPr sz="1200">
                <a:ln>
                  <a:noFill/>
                </a:ln>
                <a:noFill/>
                <a:effectLst/>
                <a:latin typeface="Myriad Pro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533400" y="685800"/>
            <a:ext cx="4724400" cy="381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>
                <a:solidFill>
                  <a:srgbClr val="003399"/>
                </a:solidFill>
                <a:latin typeface="Myriad Pro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533400" y="1381869"/>
            <a:ext cx="6553200" cy="174233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0" i="0" baseline="0">
                <a:solidFill>
                  <a:srgbClr val="003399"/>
                </a:solidFill>
                <a:latin typeface="Myriad Pro"/>
              </a:defRPr>
            </a:lvl1pPr>
            <a:lvl2pPr>
              <a:defRPr sz="4000">
                <a:latin typeface="Myriad Pro"/>
              </a:defRPr>
            </a:lvl2pPr>
            <a:lvl3pPr>
              <a:defRPr sz="4000">
                <a:latin typeface="Myriad Pro"/>
              </a:defRPr>
            </a:lvl3pPr>
            <a:lvl4pPr>
              <a:defRPr sz="4000">
                <a:latin typeface="Myriad Pro"/>
              </a:defRPr>
            </a:lvl4pPr>
            <a:lvl5pPr>
              <a:defRPr sz="4000">
                <a:latin typeface="Myriad Pro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200"/>
            <a:ext cx="1140601" cy="44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"/>
            <a:ext cx="791757" cy="84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ve="http://schemas.openxmlformats.org/markup-compatibility/2006" xmlns:o="urn:schemas-microsoft-com:office:office" xmlns:m="http://schemas.openxmlformats.org/officeDocument/2006/math" xmlns:v="urn:schemas-microsoft-com:vml" xmlns:wp="http://schemas.openxmlformats.org/drawingml/2006/wordprocessingDrawing" xmlns:w10="urn:schemas-microsoft-com:office:word" xmlns:w="http://schemas.openxmlformats.org/wordprocessingml/2006/main" xmlns:wne="http://schemas.microsoft.com/office/word/2006/wordml"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5/4/2015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46" r:id="rId14"/>
    <p:sldLayoutId id="2147483903" r:id="rId15"/>
    <p:sldLayoutId id="2147483895" r:id="rId16"/>
    <p:sldLayoutId id="2147483896" r:id="rId17"/>
    <p:sldLayoutId id="2147483898" r:id="rId18"/>
    <p:sldLayoutId id="2147483904" r:id="rId19"/>
    <p:sldLayoutId id="2147483905" r:id="rId20"/>
    <p:sldLayoutId id="2147483899" r:id="rId21"/>
    <p:sldLayoutId id="2147483900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 idx="4294967295"/>
          </p:nvPr>
        </p:nvSpPr>
        <p:spPr>
          <a:xfrm>
            <a:off x="0" y="1357313"/>
            <a:ext cx="8929688" cy="24288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Решение проблем химического загрязнения                   г. Балхаша через сотрудничество государства, общества и бизнеса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27 апреля, г.Караганда</a:t>
            </a:r>
            <a:endParaRPr lang="ru-RU" sz="2200" b="1" dirty="0">
              <a:solidFill>
                <a:schemeClr val="tx2"/>
              </a:solidFill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9471" y="4501662"/>
            <a:ext cx="3277773" cy="235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1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500042"/>
            <a:ext cx="1338156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58" descr="arnika aktu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500042"/>
            <a:ext cx="1104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285984" y="340438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 smtClean="0">
              <a:latin typeface="Myriad Pro" pitchFamily="34" charset="0"/>
            </a:endParaRPr>
          </a:p>
          <a:p>
            <a:pPr>
              <a:defRPr/>
            </a:pPr>
            <a:r>
              <a:rPr lang="ru-RU" dirty="0" smtClean="0">
                <a:latin typeface="Myriad Pro" pitchFamily="34" charset="0"/>
              </a:rPr>
              <a:t>       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14744" y="500042"/>
          <a:ext cx="1363662" cy="1001713"/>
        </p:xfrm>
        <a:graphic>
          <a:graphicData uri="http://schemas.openxmlformats.org/presentationml/2006/ole">
            <p:oleObj spid="_x0000_s1029" r:id="rId7" imgW="1539240" imgH="1146048" progId="CorelDraw.Graphic.12">
              <p:embed/>
            </p:oleObj>
          </a:graphicData>
        </a:graphic>
      </p:graphicFrame>
      <p:pic>
        <p:nvPicPr>
          <p:cNvPr id="1031" name="Рисунок 159" descr="2005CONF_LOGO small sma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571480"/>
            <a:ext cx="1333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60" descr="EM Logo 200 dpi 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30" y="571480"/>
            <a:ext cx="1152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60" descr="EM Logo 200 dpi 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714356"/>
            <a:ext cx="11525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60" descr="EM Logo 200 dpi 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V="1">
            <a:off x="7286644" y="642918"/>
            <a:ext cx="1152525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60" descr="EM Logo 200 dpi 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571480"/>
            <a:ext cx="150019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500042"/>
            <a:ext cx="1338156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zavod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10" cstate="print"/>
          <a:stretch>
            <a:fillRect/>
          </a:stretch>
        </p:blipFill>
        <p:spPr>
          <a:xfrm>
            <a:off x="5880294" y="4487593"/>
            <a:ext cx="3263705" cy="2370407"/>
          </a:xfrm>
          <a:prstGeom prst="rect">
            <a:avLst/>
          </a:prstGeom>
          <a:noFill/>
          <a:ln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/>
          <a:srcRect l="8278" r="8278"/>
          <a:stretch>
            <a:fillRect/>
          </a:stretch>
        </p:blipFill>
        <p:spPr bwMode="auto">
          <a:xfrm>
            <a:off x="0" y="4473527"/>
            <a:ext cx="3010486" cy="238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2197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Информирование </a:t>
            </a:r>
            <a:endParaRPr lang="ru-RU" dirty="0"/>
          </a:p>
        </p:txBody>
      </p:sp>
      <p:pic>
        <p:nvPicPr>
          <p:cNvPr id="6" name="Рисунок 5" descr="C:\Documents and Settings\Администратор\Мои документы\ХБ 2014\SGP final report Balkhash-12.2014\семинары 21.05.2014, 6.10.2014 БТК\химбез-ть БТ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518" y="3430841"/>
            <a:ext cx="6645910" cy="373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Мои документы\ХБ 2014\SGP final report Balkhash-12.2014\18 и 19 БАБС\фото 19 БАБС 7.11.2014 0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873" y="801857"/>
            <a:ext cx="7164000" cy="33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463061" y="337624"/>
            <a:ext cx="6553200" cy="52045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Интересы жителей и их предложения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>
          <a:xfrm>
            <a:off x="422032" y="1444282"/>
            <a:ext cx="8384344" cy="5069059"/>
          </a:xfrm>
        </p:spPr>
        <p:txBody>
          <a:bodyPr>
            <a:normAutofit/>
          </a:bodyPr>
          <a:lstStyle/>
          <a:p>
            <a:r>
              <a:rPr lang="ru-RU" dirty="0" smtClean="0"/>
              <a:t>. Жители задавали вопросы по влиянию ПХД на организм человека, их интересовало, как обезопасить себя и близких от вредного влияния тяжелых металлов. Люди хотели узнать, каковы планы властей по обеззараживанию загрязненных территорий, по решению проблем, связанных с химической безопасностью. Предлагали больше внимания уделять озеленению и поливу населенных пунктов, а также воспитанию у жителей экологического самосознания. Также предлагали применять новейшие экологически-чистые технологии на металлургическом комбинате, чтобы население могло дышать полной грудью, чтобы улучшить качество жизни. В качестве памятки для населения были розданы буклеты с информацией по </a:t>
            </a:r>
            <a:r>
              <a:rPr lang="ru-RU" dirty="0" err="1" smtClean="0"/>
              <a:t>химбезопасности</a:t>
            </a:r>
            <a:r>
              <a:rPr lang="ru-RU" dirty="0" smtClean="0"/>
              <a:t> и рекомендациями для населения.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0702" cy="9367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Взаимодействие с госорганами, бизнесом и обществом</a:t>
            </a:r>
            <a:endParaRPr lang="en-US" sz="3200" dirty="0" smtClean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575050" y="1322363"/>
            <a:ext cx="5111750" cy="4803799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00" b="1" dirty="0" smtClean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43133" y="1097475"/>
            <a:ext cx="3008313" cy="49797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tx2"/>
                </a:solidFill>
              </a:rPr>
              <a:t>К информированию по проекту было привлечено большое количество госструктур и общественных организаций. Помогло озвучивание проблем по </a:t>
            </a:r>
            <a:r>
              <a:rPr lang="ru-RU" sz="2800" dirty="0" err="1" smtClean="0">
                <a:solidFill>
                  <a:schemeClr val="tx2"/>
                </a:solidFill>
              </a:rPr>
              <a:t>химзагрязнению</a:t>
            </a:r>
            <a:r>
              <a:rPr lang="ru-RU" sz="2800" dirty="0" smtClean="0">
                <a:solidFill>
                  <a:schemeClr val="tx2"/>
                </a:solidFill>
              </a:rPr>
              <a:t> на 18 и 19 заседаниях </a:t>
            </a:r>
            <a:r>
              <a:rPr lang="ru-RU" sz="2800" dirty="0" err="1" smtClean="0">
                <a:solidFill>
                  <a:schemeClr val="tx2"/>
                </a:solidFill>
              </a:rPr>
              <a:t>Балхаш-Алакольского</a:t>
            </a:r>
            <a:r>
              <a:rPr lang="ru-RU" sz="2800" dirty="0" smtClean="0">
                <a:solidFill>
                  <a:schemeClr val="tx2"/>
                </a:solidFill>
              </a:rPr>
              <a:t> бассейнового Совета, где присутствовали представители </a:t>
            </a:r>
            <a:r>
              <a:rPr lang="ru-RU" sz="2800" dirty="0" err="1" smtClean="0">
                <a:solidFill>
                  <a:schemeClr val="tx2"/>
                </a:solidFill>
              </a:rPr>
              <a:t>акимата</a:t>
            </a:r>
            <a:r>
              <a:rPr lang="ru-RU" sz="2800" dirty="0" smtClean="0">
                <a:solidFill>
                  <a:schemeClr val="tx2"/>
                </a:solidFill>
              </a:rPr>
              <a:t> г. Балхаш, департамента охраны окружающей среды корпорации «</a:t>
            </a:r>
            <a:r>
              <a:rPr lang="ru-RU" sz="2800" dirty="0" err="1" smtClean="0">
                <a:solidFill>
                  <a:schemeClr val="tx2"/>
                </a:solidFill>
              </a:rPr>
              <a:t>Казахмыс</a:t>
            </a:r>
            <a:r>
              <a:rPr lang="ru-RU" sz="2800" dirty="0" smtClean="0">
                <a:solidFill>
                  <a:schemeClr val="tx2"/>
                </a:solidFill>
              </a:rPr>
              <a:t>». Плодотворным было сотрудничество с БФ Казахского научно-исследовательского института рыбного хозяйства</a:t>
            </a:r>
            <a:endParaRPr lang="ru-RU" sz="2800" b="1" dirty="0" smtClean="0">
              <a:solidFill>
                <a:schemeClr val="tx2"/>
              </a:solidFill>
            </a:endParaRPr>
          </a:p>
        </p:txBody>
      </p:sp>
      <p:pic>
        <p:nvPicPr>
          <p:cNvPr id="9217" name="Picture 1" descr="C:\Users\Владелец\Desktop\картинки\408470eceaf8adc5fca6078c0f9913bb7f295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</p:spPr>
      </p:pic>
      <p:pic>
        <p:nvPicPr>
          <p:cNvPr id="6" name="Рисунок 5" descr="C:\Documents and Settings\Администратор\Мои документы\ХБ 2014\SGP final report Balkhash-12.2014\конференция  27.08.14-БФ КазНИИРХ\3\организаторы конференци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9053" y="1195754"/>
            <a:ext cx="5508000" cy="483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>
          <a:xfrm>
            <a:off x="533400" y="0"/>
            <a:ext cx="8610600" cy="1237957"/>
          </a:xfrm>
        </p:spPr>
        <p:txBody>
          <a:bodyPr>
            <a:normAutofit/>
          </a:bodyPr>
          <a:lstStyle/>
          <a:p>
            <a:r>
              <a:rPr lang="kk-KZ" sz="2400" dirty="0" smtClean="0"/>
              <a:t>Информирование  через СМИ и активисты</a:t>
            </a:r>
            <a:endParaRPr lang="en-US" sz="2400" dirty="0" smtClean="0"/>
          </a:p>
          <a:p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>
          <a:xfrm>
            <a:off x="533400" y="576775"/>
            <a:ext cx="8132298" cy="5747826"/>
          </a:xfrm>
        </p:spPr>
        <p:txBody>
          <a:bodyPr/>
          <a:lstStyle/>
          <a:p>
            <a:r>
              <a:rPr lang="ru-RU" sz="2150" dirty="0" smtClean="0"/>
              <a:t>Проект получил широкое освещение в СМИ, особенно эффективно было размещение материалов по проекту на сайтах «Балхаш сегодня» на странице «Горячие новости» и «</a:t>
            </a:r>
            <a:r>
              <a:rPr lang="ru-RU" sz="2150" dirty="0" err="1" smtClean="0"/>
              <a:t>Балхашский</a:t>
            </a:r>
            <a:r>
              <a:rPr lang="ru-RU" sz="2150" dirty="0" smtClean="0"/>
              <a:t> рабочий».</a:t>
            </a:r>
          </a:p>
          <a:p>
            <a:r>
              <a:rPr lang="ru-RU" sz="2150" dirty="0" smtClean="0"/>
              <a:t>Статья «На пути к решению экологических проблем» в газете «</a:t>
            </a:r>
            <a:r>
              <a:rPr lang="ru-RU" sz="2150" dirty="0" err="1" smtClean="0"/>
              <a:t>Балхашский</a:t>
            </a:r>
            <a:r>
              <a:rPr lang="ru-RU" sz="2150" dirty="0" smtClean="0"/>
              <a:t> рабочий» и на сайте </a:t>
            </a:r>
            <a:r>
              <a:rPr lang="en-US" sz="2150" dirty="0" smtClean="0"/>
              <a:t>brgazeta.kz </a:t>
            </a:r>
            <a:r>
              <a:rPr lang="ru-RU" sz="2150" dirty="0" smtClean="0"/>
              <a:t>подвела итоги.</a:t>
            </a:r>
          </a:p>
          <a:p>
            <a:r>
              <a:rPr lang="ru-RU" sz="2150" dirty="0" smtClean="0"/>
              <a:t>Активным сторонником проекта стала журналист газеты «</a:t>
            </a:r>
            <a:r>
              <a:rPr lang="ru-RU" sz="2150" dirty="0" err="1" smtClean="0"/>
              <a:t>Балхашский</a:t>
            </a:r>
            <a:r>
              <a:rPr lang="ru-RU" sz="2150" dirty="0" smtClean="0"/>
              <a:t> рабочий» </a:t>
            </a:r>
            <a:r>
              <a:rPr lang="ru-RU" sz="2150" dirty="0" err="1" smtClean="0"/>
              <a:t>Живицкая</a:t>
            </a:r>
            <a:r>
              <a:rPr lang="ru-RU" sz="2150" dirty="0" smtClean="0"/>
              <a:t> Оксана, ныне главный редактор издания. Депутат городского </a:t>
            </a:r>
            <a:r>
              <a:rPr lang="ru-RU" sz="2150" dirty="0" err="1" smtClean="0"/>
              <a:t>маслихата</a:t>
            </a:r>
            <a:r>
              <a:rPr lang="ru-RU" sz="2150" dirty="0" smtClean="0"/>
              <a:t> и директор Политехнического колледжа корпорации «</a:t>
            </a:r>
            <a:r>
              <a:rPr lang="ru-RU" sz="2150" dirty="0" err="1" smtClean="0"/>
              <a:t>Казахмыс</a:t>
            </a:r>
            <a:r>
              <a:rPr lang="ru-RU" sz="2150" dirty="0" smtClean="0"/>
              <a:t>» </a:t>
            </a:r>
            <a:r>
              <a:rPr lang="ru-RU" sz="2150" dirty="0" err="1" smtClean="0"/>
              <a:t>Айгуль</a:t>
            </a:r>
            <a:r>
              <a:rPr lang="ru-RU" sz="2150" dirty="0" smtClean="0"/>
              <a:t> </a:t>
            </a:r>
            <a:r>
              <a:rPr lang="ru-RU" sz="2150" dirty="0" err="1" smtClean="0"/>
              <a:t>Сыздыкова</a:t>
            </a:r>
            <a:r>
              <a:rPr lang="ru-RU" sz="2150" dirty="0" smtClean="0"/>
              <a:t> привлекла учителей химии и экологии к проблеме загрязнения.</a:t>
            </a:r>
          </a:p>
          <a:p>
            <a:endParaRPr lang="ru-RU" dirty="0"/>
          </a:p>
        </p:txBody>
      </p:sp>
      <p:pic>
        <p:nvPicPr>
          <p:cNvPr id="1032" name="Picture 8" descr="http://t3.gstatic.com/images?q=tbn:ANd9GcRTlVAlV2nhehc0n05lWe1oBaYWW453LB2Q6S5lpKEIsxBtxMkx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  <p:pic>
        <p:nvPicPr>
          <p:cNvPr id="5" name="Picture 8" descr="http://t3.gstatic.com/images?q=tbn:ANd9GcRTlVAlV2nhehc0n05lWe1oBaYWW453LB2Q6S5lpKEIsxBtxMkx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62600"/>
            <a:ext cx="91440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>
          <a:xfrm>
            <a:off x="216480" y="389700"/>
            <a:ext cx="8561759" cy="5378054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3000" dirty="0" smtClean="0">
                <a:solidFill>
                  <a:schemeClr val="accent2"/>
                </a:solidFill>
              </a:rPr>
              <a:t>Решение проблем химического загрязнения</a:t>
            </a:r>
          </a:p>
          <a:p>
            <a:r>
              <a:rPr lang="ru-RU" sz="2360" dirty="0" smtClean="0"/>
              <a:t>Итогом проекта стали рекомендации по снижению химического загрязнения, вошедшие в Планы природоохранных мероприятий на 2015-2016 годы города и корпорации «</a:t>
            </a:r>
            <a:r>
              <a:rPr lang="ru-RU" sz="2360" dirty="0" err="1" smtClean="0"/>
              <a:t>Казахмыс</a:t>
            </a:r>
            <a:r>
              <a:rPr lang="ru-RU" sz="2360" dirty="0" smtClean="0"/>
              <a:t>», реализация которых поможет улучшить ситуацию по </a:t>
            </a:r>
            <a:r>
              <a:rPr lang="ru-RU" sz="2360" dirty="0" err="1" smtClean="0"/>
              <a:t>химбезопасности</a:t>
            </a:r>
            <a:r>
              <a:rPr lang="ru-RU" sz="2360" dirty="0" smtClean="0"/>
              <a:t> в регионе Северного </a:t>
            </a:r>
            <a:r>
              <a:rPr lang="ru-RU" sz="2360" dirty="0" err="1" smtClean="0"/>
              <a:t>Прибалхашья</a:t>
            </a:r>
            <a:r>
              <a:rPr lang="ru-RU" sz="2360" dirty="0" smtClean="0"/>
              <a:t>. В рекомендациях было указано о необходимости установить основные источники загрязнений, чтобы предпринимать соответствующие меры, что является одним из приоритетных пунктов в национальном плане Казахстана по реализации Стокгольмской конвенции. . Было рекомендовано в скорейшем времени решить вопрос </a:t>
            </a:r>
            <a:r>
              <a:rPr lang="ru-RU" sz="2360" dirty="0" err="1" smtClean="0"/>
              <a:t>хвостохранилища</a:t>
            </a:r>
            <a:r>
              <a:rPr lang="ru-RU" sz="2360" dirty="0" smtClean="0"/>
              <a:t>, так как пыль - основной фактор переноса опасных соединений в город. В идеале необходимо ликвидировать выбросы золы и пыли. </a:t>
            </a:r>
            <a:endParaRPr lang="ru-RU" sz="236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>
          <a:xfrm>
            <a:off x="225083" y="770206"/>
            <a:ext cx="8750105" cy="5278902"/>
          </a:xfrm>
        </p:spPr>
        <p:txBody>
          <a:bodyPr>
            <a:normAutofit/>
          </a:bodyPr>
          <a:lstStyle/>
          <a:p>
            <a:endParaRPr lang="ru-RU" sz="2400" dirty="0" smtClean="0">
              <a:ea typeface="ＭＳ Ｐゴシック" pitchFamily="34" charset="-128"/>
            </a:endParaRPr>
          </a:p>
          <a:p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47582"/>
            <a:ext cx="9144000" cy="123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7"/>
          </p:nvPr>
        </p:nvSpPr>
        <p:spPr>
          <a:xfrm>
            <a:off x="571472" y="0"/>
            <a:ext cx="5562600" cy="5334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ea typeface="ＭＳ Ｐゴシック" pitchFamily="34" charset="-128"/>
              </a:rPr>
              <a:t>Что предпринимать?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>
          <a:xfrm>
            <a:off x="571472" y="571480"/>
            <a:ext cx="6553200" cy="5083732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ru-RU" b="1" dirty="0" smtClean="0"/>
              <a:t>Усиленное озеленение и частый полив, по мнению не только экологов, но и самих жителей,  снизит количество попадающих в дыхательные пути населения вредных веществ. </a:t>
            </a:r>
          </a:p>
          <a:p>
            <a:pPr>
              <a:buFontTx/>
              <a:buChar char="•"/>
            </a:pPr>
            <a:r>
              <a:rPr lang="ru-RU" b="1" dirty="0" smtClean="0"/>
              <a:t>Также предложено не использовать хлор в производстве цветных металлов, в результате чего образуются </a:t>
            </a:r>
            <a:r>
              <a:rPr lang="ru-RU" b="1" dirty="0" err="1" smtClean="0"/>
              <a:t>диоксины</a:t>
            </a:r>
            <a:r>
              <a:rPr lang="ru-RU" b="1" dirty="0" smtClean="0"/>
              <a:t> и фураны.</a:t>
            </a:r>
          </a:p>
          <a:p>
            <a:pPr>
              <a:buFontTx/>
              <a:buChar char="•"/>
            </a:pPr>
            <a:r>
              <a:rPr lang="ru-RU" b="1" dirty="0" smtClean="0"/>
              <a:t> Кроме этого необходимо поменять почву на детских площадках, а также выдавать детям в школах и детских садах молоко для нейтрализации действия вредных веществ.</a:t>
            </a:r>
          </a:p>
          <a:p>
            <a:pPr>
              <a:buFontTx/>
              <a:buChar char="•"/>
            </a:pPr>
            <a:endParaRPr lang="ru-RU" dirty="0" smtClean="0"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47582"/>
            <a:ext cx="9144000" cy="123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7"/>
          </p:nvPr>
        </p:nvSpPr>
        <p:spPr>
          <a:xfrm>
            <a:off x="575603" y="0"/>
            <a:ext cx="6553200" cy="914352"/>
          </a:xfrm>
        </p:spPr>
        <p:txBody>
          <a:bodyPr/>
          <a:lstStyle/>
          <a:p>
            <a:r>
              <a:rPr lang="ru-RU" sz="2000" dirty="0" smtClean="0"/>
              <a:t>Анализ ситуации и принятие решений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533400" y="478302"/>
            <a:ext cx="6553200" cy="5846297"/>
          </a:xfrm>
        </p:spPr>
        <p:txBody>
          <a:bodyPr>
            <a:normAutofit lnSpcReduction="10000"/>
          </a:bodyPr>
          <a:lstStyle/>
          <a:p>
            <a:pPr defTabSz="457200">
              <a:buNone/>
              <a:defRPr/>
            </a:pPr>
            <a:r>
              <a:rPr lang="ru-RU" dirty="0" smtClean="0"/>
              <a:t>В итоге выполнения проекта первый шаг к решению экологических проблем в регионе сделан – информация стала доступна </a:t>
            </a:r>
          </a:p>
          <a:p>
            <a:pPr defTabSz="457200">
              <a:buNone/>
              <a:defRPr/>
            </a:pPr>
            <a:r>
              <a:rPr lang="ru-RU" dirty="0" smtClean="0"/>
              <a:t>     общественности, теперь власти должны отреагировать должным образом: принять необходимые меры по устранению нарушений. Но население тоже не должно оставаться в стороне, людям необходимо принять активное участие в борьбе за экологическое улучшение состояния города. Жителям нужно разбудить свою гражданскую активность, чтобы сообща бороться за экологию в регионе, чем </a:t>
            </a:r>
            <a:r>
              <a:rPr lang="ru-RU" dirty="0" err="1" smtClean="0"/>
              <a:t>Балхашский</a:t>
            </a:r>
            <a:r>
              <a:rPr lang="ru-RU" dirty="0" smtClean="0"/>
              <a:t> </a:t>
            </a:r>
            <a:r>
              <a:rPr lang="ru-RU" dirty="0" err="1" smtClean="0"/>
              <a:t>экоцентр</a:t>
            </a:r>
            <a:r>
              <a:rPr lang="ru-RU" dirty="0" smtClean="0"/>
              <a:t> и будет заниматься в дальнейшем. В настоящее время ОО БЭЦ совместно с </a:t>
            </a:r>
            <a:r>
              <a:rPr lang="ru-RU" dirty="0" err="1" smtClean="0"/>
              <a:t>акиматом</a:t>
            </a:r>
            <a:r>
              <a:rPr lang="ru-RU" dirty="0" smtClean="0"/>
              <a:t> </a:t>
            </a:r>
            <a:r>
              <a:rPr lang="ru-RU" dirty="0" err="1" smtClean="0"/>
              <a:t>с</a:t>
            </a:r>
            <a:r>
              <a:rPr lang="ru-RU" dirty="0" smtClean="0"/>
              <a:t> 11 апреля по 5 июня проводит акцию «Таза </a:t>
            </a:r>
            <a:r>
              <a:rPr lang="ru-RU" dirty="0" err="1" smtClean="0"/>
              <a:t>мекен</a:t>
            </a:r>
            <a:r>
              <a:rPr lang="ru-RU" dirty="0" smtClean="0"/>
              <a:t>»</a:t>
            </a:r>
          </a:p>
          <a:p>
            <a:pPr>
              <a:buFontTx/>
              <a:buChar char="•"/>
            </a:pPr>
            <a:endParaRPr lang="ru-RU" dirty="0" smtClean="0">
              <a:ea typeface="ＭＳ Ｐゴシック" pitchFamily="34" charset="-128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813" y="6527408"/>
            <a:ext cx="9144000" cy="56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389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Владелец\Desktop\картинки\совещ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9812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2400"/>
            <a:ext cx="8186766" cy="990600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9065" y="1346982"/>
            <a:ext cx="8229600" cy="48709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3300" dirty="0" smtClean="0">
                <a:solidFill>
                  <a:schemeClr val="tx2"/>
                </a:solidFill>
              </a:rPr>
              <a:t>К решению проблем химического загрязнения         г. Балхаша через сотрудничество государства, общества и бизнеса привела реализация проекта, выполненного ОО «</a:t>
            </a:r>
            <a:r>
              <a:rPr lang="ru-RU" sz="3300" dirty="0" err="1" smtClean="0">
                <a:solidFill>
                  <a:schemeClr val="tx2"/>
                </a:solidFill>
              </a:rPr>
              <a:t>Балхашский</a:t>
            </a:r>
            <a:r>
              <a:rPr lang="ru-RU" sz="3300" dirty="0" smtClean="0">
                <a:solidFill>
                  <a:schemeClr val="tx2"/>
                </a:solidFill>
              </a:rPr>
              <a:t> экологический  центр»«Информирование населения  Северного </a:t>
            </a:r>
            <a:r>
              <a:rPr lang="ru-RU" sz="3300" dirty="0" err="1" smtClean="0">
                <a:solidFill>
                  <a:schemeClr val="tx2"/>
                </a:solidFill>
              </a:rPr>
              <a:t>Прибалхашья</a:t>
            </a:r>
            <a:r>
              <a:rPr lang="ru-RU" sz="3300" dirty="0" smtClean="0">
                <a:solidFill>
                  <a:schemeClr val="tx2"/>
                </a:solidFill>
              </a:rPr>
              <a:t> о химической безопасности, стойких органических загрязнителях региона» Программы малых грантов ОО «Арника»  при поддержке Программы </a:t>
            </a:r>
            <a:r>
              <a:rPr lang="ru-RU" sz="3300" dirty="0" err="1" smtClean="0">
                <a:solidFill>
                  <a:schemeClr val="tx2"/>
                </a:solidFill>
              </a:rPr>
              <a:t>EuropeAid</a:t>
            </a:r>
            <a:r>
              <a:rPr lang="ru-RU" sz="3300" dirty="0" smtClean="0">
                <a:solidFill>
                  <a:schemeClr val="tx2"/>
                </a:solidFill>
              </a:rPr>
              <a:t> Представительства ЕС в РК. </a:t>
            </a:r>
          </a:p>
          <a:p>
            <a:pPr>
              <a:buNone/>
            </a:pPr>
            <a:r>
              <a:rPr lang="ru-RU" sz="3300" dirty="0" smtClean="0">
                <a:solidFill>
                  <a:schemeClr val="tx2"/>
                </a:solidFill>
              </a:rPr>
              <a:t>     Жители Балхаша, а также окрестностей  расположенных вблизи бывшей радиолокационной станции «</a:t>
            </a:r>
            <a:r>
              <a:rPr lang="ru-RU" sz="3300" dirty="0" err="1" smtClean="0">
                <a:solidFill>
                  <a:schemeClr val="tx2"/>
                </a:solidFill>
              </a:rPr>
              <a:t>Дарьял</a:t>
            </a:r>
            <a:r>
              <a:rPr lang="ru-RU" sz="3300" dirty="0" smtClean="0">
                <a:solidFill>
                  <a:schemeClr val="tx2"/>
                </a:solidFill>
              </a:rPr>
              <a:t> – У  узнали , как обезопасить себя и своих близких в условиях химического загрязнения</a:t>
            </a:r>
            <a:endParaRPr lang="ru-RU" sz="3300" dirty="0">
              <a:solidFill>
                <a:schemeClr val="tx2"/>
              </a:solidFill>
            </a:endParaRPr>
          </a:p>
        </p:txBody>
      </p:sp>
      <p:pic>
        <p:nvPicPr>
          <p:cNvPr id="4" name="Рисунок 1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287" y="228357"/>
            <a:ext cx="1285852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58" descr="arnika aktu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27758" y="285728"/>
            <a:ext cx="1104900" cy="86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59" descr="2005CONF_LOGO small sm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57166"/>
            <a:ext cx="1333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60" descr="EM Logo 200 dpi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285728"/>
            <a:ext cx="135732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166499" y="196948"/>
          <a:ext cx="1392237" cy="1036638"/>
        </p:xfrm>
        <a:graphic>
          <a:graphicData uri="http://schemas.openxmlformats.org/presentationml/2006/ole">
            <p:oleObj spid="_x0000_s29698" r:id="rId8" imgW="1539240" imgH="1146048" progId="CorelDraw.Graphic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440427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schemeClr val="tx2"/>
                </a:solidFill>
              </a:rPr>
              <a:t>Информирование по проекту показало актуальность выявленных  фактов по </a:t>
            </a:r>
            <a:r>
              <a:rPr lang="ru-RU" sz="2600" b="1" dirty="0" err="1" smtClean="0">
                <a:solidFill>
                  <a:schemeClr val="tx2"/>
                </a:solidFill>
              </a:rPr>
              <a:t>химзагрязнению</a:t>
            </a:r>
            <a:r>
              <a:rPr lang="ru-RU" sz="2600" b="1" dirty="0" smtClean="0">
                <a:solidFill>
                  <a:schemeClr val="tx2"/>
                </a:solidFill>
              </a:rPr>
              <a:t> и своевременность рекомендаций по улучшению экологической обстановки в Северном </a:t>
            </a:r>
            <a:r>
              <a:rPr lang="ru-RU" sz="2600" b="1" dirty="0" err="1" smtClean="0">
                <a:solidFill>
                  <a:schemeClr val="tx2"/>
                </a:solidFill>
              </a:rPr>
              <a:t>Прибалхашье</a:t>
            </a:r>
            <a:r>
              <a:rPr lang="ru-RU" sz="2600" b="1" dirty="0" smtClean="0">
                <a:solidFill>
                  <a:schemeClr val="tx2"/>
                </a:solidFill>
              </a:rPr>
              <a:t> для властей, </a:t>
            </a:r>
            <a:r>
              <a:rPr lang="ru-RU" sz="2600" b="1" dirty="0" err="1" smtClean="0">
                <a:solidFill>
                  <a:schemeClr val="tx2"/>
                </a:solidFill>
              </a:rPr>
              <a:t>бизнесструктур</a:t>
            </a:r>
            <a:r>
              <a:rPr lang="ru-RU" sz="2600" b="1" dirty="0" smtClean="0">
                <a:solidFill>
                  <a:schemeClr val="tx2"/>
                </a:solidFill>
              </a:rPr>
              <a:t> и для жителей региона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14997" y="2332037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brgazeta.kz/images/stories/15.08.14/sam_17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625" y="2276621"/>
            <a:ext cx="8482818" cy="458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6948"/>
            <a:ext cx="8229600" cy="115355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Взятие проб в Балхаше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37089" y="2864241"/>
            <a:ext cx="7810500" cy="378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3895" y="548639"/>
            <a:ext cx="8257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 августе 2013 года специалисты чешской общественной организации «Арника» приезжали в Северное </a:t>
            </a:r>
            <a:r>
              <a:rPr lang="ru-RU" dirty="0" err="1" smtClean="0">
                <a:solidFill>
                  <a:schemeClr val="tx2"/>
                </a:solidFill>
              </a:rPr>
              <a:t>Прибалхашье</a:t>
            </a:r>
            <a:r>
              <a:rPr lang="ru-RU" dirty="0" smtClean="0">
                <a:solidFill>
                  <a:schemeClr val="tx2"/>
                </a:solidFill>
              </a:rPr>
              <a:t> и делали заборы проб в городе Балхаш и вокруг него для исследования в лабораториях Европы. Везде были взяты пробы – почвы, продуктов питания, донных отложений. В июле 2014 года были взяты повторные пробы.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7286"/>
            <a:ext cx="8229600" cy="16849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Результаты химических анализов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72197"/>
            <a:ext cx="8229600" cy="5253967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Мышьяк в высоких концентрациях  обнаружен  в двух пробах почв, одна из которых взята на детской площадке. Ситуацию на конкретных детских площадках легко можно исправить, следует только заменить землю, с этим согласились представители </a:t>
            </a:r>
            <a:r>
              <a:rPr lang="ru-RU" sz="2400" b="1" dirty="0" err="1" smtClean="0">
                <a:solidFill>
                  <a:schemeClr val="tx2"/>
                </a:solidFill>
              </a:rPr>
              <a:t>акимата</a:t>
            </a:r>
            <a:r>
              <a:rPr lang="ru-RU" sz="2400" b="1" dirty="0" smtClean="0">
                <a:solidFill>
                  <a:schemeClr val="tx2"/>
                </a:solidFill>
              </a:rPr>
              <a:t> города Балхаш. </a:t>
            </a:r>
            <a:endParaRPr lang="cs-CZ" altLang="cs-CZ" sz="2400" b="1" kern="0" dirty="0" smtClean="0">
              <a:solidFill>
                <a:schemeClr val="tx2"/>
              </a:solidFill>
            </a:endParaRPr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002" y="3024554"/>
            <a:ext cx="5838094" cy="353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Сравнение результатов анализов почвы на детских площадках в Балхаше с другими городами в мг/кг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8387" y="2050366"/>
          <a:ext cx="8229600" cy="4214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273126"/>
                <a:gridCol w="1659988"/>
                <a:gridCol w="1308295"/>
                <a:gridCol w="1244991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Город/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металл</a:t>
                      </a: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Темиртау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Балхаш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Мадрид</a:t>
                      </a:r>
                      <a:endParaRPr lang="cs-CZ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2002</a:t>
                      </a:r>
                      <a:r>
                        <a:rPr lang="ru-RU" sz="2400" baseline="0" dirty="0" smtClean="0">
                          <a:effectLst/>
                        </a:rPr>
                        <a:t> и 2003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Хонгконг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Пуэбло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583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Медь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</a:rPr>
                        <a:t>21,30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1750,83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16,14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654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Свинец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374,77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805,43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38 </a:t>
                      </a:r>
                      <a:r>
                        <a:rPr lang="ru-RU" sz="2400" dirty="0" smtClean="0">
                          <a:effectLst/>
                        </a:rPr>
                        <a:t>и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22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89,94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87,7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695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Кадмий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0,29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5,77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   </a:t>
                      </a:r>
                      <a:r>
                        <a:rPr lang="en-US" sz="2400" dirty="0" smtClean="0">
                          <a:effectLst/>
                        </a:rPr>
                        <a:t>0,19 </a:t>
                      </a:r>
                      <a:r>
                        <a:rPr lang="ru-RU" sz="2400" dirty="0" smtClean="0">
                          <a:effectLst/>
                        </a:rPr>
                        <a:t>-0,14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0,94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2,53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>
                    <a:noFill/>
                  </a:tcPr>
                </a:tc>
              </a:tr>
              <a:tr h="561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Мышьяк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0,00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77,40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7,3 </a:t>
                      </a:r>
                      <a:r>
                        <a:rPr lang="ru-RU" sz="2400" dirty="0" smtClean="0">
                          <a:effectLst/>
                        </a:rPr>
                        <a:t>и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6,9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16,5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12,6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  <a:tr h="604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Ртуть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</a:rPr>
                        <a:t>0,07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0,24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18" y="0"/>
            <a:ext cx="8433582" cy="14176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Результаты</a:t>
            </a:r>
            <a:r>
              <a:rPr lang="ru-RU" dirty="0" smtClean="0">
                <a:solidFill>
                  <a:schemeClr val="tx2"/>
                </a:solidFill>
              </a:rPr>
              <a:t>       </a:t>
            </a:r>
            <a:r>
              <a:rPr lang="ru-RU" dirty="0" err="1" smtClean="0">
                <a:solidFill>
                  <a:schemeClr val="tx2"/>
                </a:solidFill>
              </a:rPr>
              <a:t>Хвостохранилище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Obrázek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68616" y="1177422"/>
            <a:ext cx="5008097" cy="469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43903" y="1477988"/>
            <a:ext cx="3518608" cy="500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/>
              <a:defRPr/>
            </a:pPr>
            <a:endParaRPr kumimoji="0" lang="cs-CZ" alt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1153551"/>
            <a:ext cx="389675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tx2"/>
                </a:solidFill>
              </a:rPr>
              <a:t>Были обнаружены высокие концентрации свинца, меди и цинка в большом количестве проб почвы и ила. Самые тревожные показатели свинца - в почве вокруг домов, расположенных вблизи завода и в иле водоема </a:t>
            </a:r>
            <a:r>
              <a:rPr lang="ru-RU" sz="2500" b="1" dirty="0" err="1" smtClean="0">
                <a:solidFill>
                  <a:schemeClr val="tx2"/>
                </a:solidFill>
              </a:rPr>
              <a:t>хвостохранилища</a:t>
            </a:r>
            <a:r>
              <a:rPr lang="ru-RU" sz="2500" b="1" dirty="0" smtClean="0">
                <a:solidFill>
                  <a:schemeClr val="tx2"/>
                </a:solidFill>
              </a:rPr>
              <a:t>,  там же в иле «болота» обнаружен мышьяк в высоких концентрациях.</a:t>
            </a:r>
            <a:endParaRPr lang="ru-RU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alkash_2_2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7280" y="1216929"/>
            <a:ext cx="4942080" cy="353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55096"/>
            <a:ext cx="2832480" cy="23186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altLang="cs-CZ" sz="2400" b="1" dirty="0" smtClean="0">
                <a:solidFill>
                  <a:schemeClr val="tx2"/>
                </a:solidFill>
              </a:rPr>
              <a:t>     Самая большая концентрация </a:t>
            </a:r>
            <a:r>
              <a:rPr lang="ru-RU" altLang="cs-CZ" sz="2400" b="1" dirty="0" err="1" smtClean="0">
                <a:solidFill>
                  <a:schemeClr val="tx2"/>
                </a:solidFill>
              </a:rPr>
              <a:t>диоксинов</a:t>
            </a:r>
            <a:r>
              <a:rPr lang="ru-RU" altLang="cs-CZ" sz="2400" b="1" dirty="0" smtClean="0">
                <a:solidFill>
                  <a:schemeClr val="tx2"/>
                </a:solidFill>
              </a:rPr>
              <a:t> и им подобных ПХД была обнаружена в пробе яиц из дачного участка - поселок </a:t>
            </a:r>
            <a:r>
              <a:rPr lang="ru-RU" altLang="cs-CZ" sz="2400" b="1" dirty="0" err="1" smtClean="0">
                <a:solidFill>
                  <a:schemeClr val="tx2"/>
                </a:solidFill>
              </a:rPr>
              <a:t>Техснаб</a:t>
            </a:r>
            <a:r>
              <a:rPr lang="ru-RU" altLang="cs-CZ" sz="2400" b="1" dirty="0" smtClean="0">
                <a:solidFill>
                  <a:schemeClr val="tx2"/>
                </a:solidFill>
              </a:rPr>
              <a:t> на </a:t>
            </a:r>
            <a:r>
              <a:rPr lang="ru-RU" altLang="cs-CZ" sz="2400" b="1" dirty="0" err="1" smtClean="0">
                <a:solidFill>
                  <a:schemeClr val="tx2"/>
                </a:solidFill>
              </a:rPr>
              <a:t>Юго-Востоке</a:t>
            </a:r>
            <a:r>
              <a:rPr lang="ru-RU" altLang="cs-CZ" sz="2400" b="1" dirty="0" smtClean="0">
                <a:solidFill>
                  <a:schemeClr val="tx2"/>
                </a:solidFill>
              </a:rPr>
              <a:t> от металлурги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-</a:t>
            </a:r>
            <a:r>
              <a:rPr lang="ru-RU" altLang="cs-CZ" sz="2400" b="1" dirty="0" err="1" smtClean="0">
                <a:solidFill>
                  <a:schemeClr val="tx2"/>
                </a:solidFill>
              </a:rPr>
              <a:t>ческого</a:t>
            </a:r>
            <a:r>
              <a:rPr lang="cs-CZ" altLang="cs-CZ" sz="2400" b="1" dirty="0" smtClean="0">
                <a:solidFill>
                  <a:schemeClr val="tx2"/>
                </a:solidFill>
              </a:rPr>
              <a:t> </a:t>
            </a:r>
            <a:r>
              <a:rPr lang="ru-RU" altLang="cs-CZ" sz="2400" b="1" dirty="0" smtClean="0">
                <a:solidFill>
                  <a:schemeClr val="tx2"/>
                </a:solidFill>
              </a:rPr>
              <a:t>завода.</a:t>
            </a:r>
            <a:endParaRPr lang="cs-CZ" altLang="cs-CZ" sz="2400" b="1" dirty="0" smtClean="0">
              <a:solidFill>
                <a:schemeClr val="tx2"/>
              </a:solidFill>
            </a:endParaRPr>
          </a:p>
        </p:txBody>
      </p:sp>
      <p:sp>
        <p:nvSpPr>
          <p:cNvPr id="16388" name="TextovéPole 1"/>
          <p:cNvSpPr txBox="1">
            <a:spLocks noChangeArrowheads="1"/>
          </p:cNvSpPr>
          <p:nvPr/>
        </p:nvSpPr>
        <p:spPr bwMode="auto">
          <a:xfrm>
            <a:off x="3464640" y="4189401"/>
            <a:ext cx="3117600" cy="3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altLang="cs-CZ" sz="1500" b="1" dirty="0"/>
              <a:t>Роза ветров - Экибастуз</a:t>
            </a:r>
            <a:endParaRPr lang="cs-CZ" altLang="cs-CZ" sz="1500" b="1" dirty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cs-CZ" dirty="0" smtClean="0">
                <a:solidFill>
                  <a:schemeClr val="accent2"/>
                </a:solidFill>
              </a:rPr>
              <a:t>Результаты химических анализов</a:t>
            </a:r>
            <a:endParaRPr lang="cs-CZ" altLang="cs-CZ" dirty="0" smtClean="0">
              <a:solidFill>
                <a:schemeClr val="accent2"/>
              </a:solidFill>
            </a:endParaRPr>
          </a:p>
        </p:txBody>
      </p:sp>
      <p:pic>
        <p:nvPicPr>
          <p:cNvPr id="16390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6480" y="4327655"/>
            <a:ext cx="2211840" cy="232008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91" name="TextovéPole 1"/>
          <p:cNvSpPr txBox="1">
            <a:spLocks noChangeArrowheads="1"/>
          </p:cNvSpPr>
          <p:nvPr/>
        </p:nvSpPr>
        <p:spPr bwMode="auto">
          <a:xfrm>
            <a:off x="3602880" y="4327655"/>
            <a:ext cx="3117600" cy="3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altLang="cs-CZ" sz="1500" b="1" dirty="0"/>
              <a:t>Роза ветров - Балхаш</a:t>
            </a:r>
            <a:endParaRPr lang="cs-CZ" altLang="cs-CZ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8812" y="-211015"/>
            <a:ext cx="3296701" cy="137863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Информирование населения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C:\Documents and Settings\Администратор\Мои документы\ХБ 2014\SGP final report Balkhash-12.2014\сем-ры-сходы поселков 7.08,13.09,17.09 2014\сем.-.сход 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90645" y="1198693"/>
            <a:ext cx="5653355" cy="435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267" y="1406964"/>
            <a:ext cx="3008313" cy="469106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Результаты исследований были доведены до населения города Балхаш на конференции, семинарах и сходах для жителей поселков </a:t>
            </a:r>
            <a:r>
              <a:rPr lang="ru-RU" sz="2800" dirty="0" err="1" smtClean="0">
                <a:solidFill>
                  <a:schemeClr val="tx2"/>
                </a:solidFill>
              </a:rPr>
              <a:t>Шубар-Тюбек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</a:rPr>
              <a:t>Торангылык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</a:rPr>
              <a:t>Гулшат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28049EB6A0D40A488D2E566DA2343" ma:contentTypeVersion="0" ma:contentTypeDescription="Create a new document." ma:contentTypeScope="" ma:versionID="88a365d8fd3ed5b2b7c6b29b0ca1df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297DD4-A3DA-46F0-BC5A-F96EFC1D287C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DED3BF0-2669-42A1-9A47-C42DB1F77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995BF71-5740-48A1-A40F-2C066643CC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1923</TotalTime>
  <Words>866</Words>
  <Application>Microsoft Office PowerPoint</Application>
  <PresentationFormat>Экран (4:3)</PresentationFormat>
  <Paragraphs>87</Paragraphs>
  <Slides>16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CorelDRAW 12.0 Graphic</vt:lpstr>
      <vt:lpstr>Решение проблем химического загрязнения                   г. Балхаша через сотрудничество государства, общества и бизнеса 27 апреля, г.Караганда</vt:lpstr>
      <vt:lpstr>            </vt:lpstr>
      <vt:lpstr>Информирование по проекту показало актуальность выявленных  фактов по химзагрязнению и своевременность рекомендаций по улучшению экологической обстановки в Северном Прибалхашье для властей, бизнесструктур и для жителей региона </vt:lpstr>
      <vt:lpstr>Взятие проб в Балхаше</vt:lpstr>
      <vt:lpstr>Результаты химических анализов</vt:lpstr>
      <vt:lpstr>Сравнение результатов анализов почвы на детских площадках в Балхаше с другими городами в мг/кг</vt:lpstr>
      <vt:lpstr>Результаты       Хвостохранилище</vt:lpstr>
      <vt:lpstr>Результаты химических анализов</vt:lpstr>
      <vt:lpstr>Информирование населения</vt:lpstr>
      <vt:lpstr>Информирование </vt:lpstr>
      <vt:lpstr>Слайд 11</vt:lpstr>
      <vt:lpstr>Взаимодействие с госорганами, бизнесом и обществом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Марина</cp:lastModifiedBy>
  <cp:revision>172</cp:revision>
  <dcterms:created xsi:type="dcterms:W3CDTF">2014-05-20T00:49:39Z</dcterms:created>
  <dcterms:modified xsi:type="dcterms:W3CDTF">2015-05-04T15:44:17Z</dcterms:modified>
</cp:coreProperties>
</file>